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3" r:id="rId116"/>
    <p:sldId id="424" r:id="rId117"/>
    <p:sldId id="426" r:id="rId118"/>
    <p:sldId id="279"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dirty="0"/>
              <a:t>Conclusion (seeds)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smtClean="0"/>
              <a:t>Discussion</a:t>
            </a:r>
            <a:endParaRPr lang="en-US" dirty="0"/>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fontScale="92500" lnSpcReduction="20000"/>
          </a:bodyPr>
          <a:lstStyle/>
          <a:p>
            <a:r>
              <a:rPr lang="en-US" sz="2100" dirty="0" smtClean="0"/>
              <a:t>Q1:</a:t>
            </a:r>
          </a:p>
          <a:p>
            <a:pPr lvl="1" algn="just"/>
            <a:r>
              <a:rPr lang="en-US" sz="2100" dirty="0" smtClean="0"/>
              <a:t>part 1 has been completed. </a:t>
            </a:r>
          </a:p>
          <a:p>
            <a:pPr lvl="1" algn="just"/>
            <a:r>
              <a:rPr lang="en-US" sz="2100" dirty="0" smtClean="0"/>
              <a:t>For part 2, the Metrics with the p-values can be used to explain the differences and the similarities </a:t>
            </a:r>
            <a:r>
              <a:rPr lang="en-US" sz="2100" dirty="0" err="1" smtClean="0"/>
              <a:t>wrt</a:t>
            </a:r>
            <a:r>
              <a:rPr lang="en-US" sz="2100" dirty="0" smtClean="0"/>
              <a:t> shape, size and location of the various distributions</a:t>
            </a:r>
          </a:p>
          <a:p>
            <a:pPr lvl="1" algn="just"/>
            <a:r>
              <a:rPr lang="en-US" sz="2100" dirty="0" smtClean="0"/>
              <a:t>Channel based analysis results to be included to show which channels contributed the most to the similarities and dissimilarities with the Template.</a:t>
            </a:r>
          </a:p>
          <a:p>
            <a:pPr algn="just"/>
            <a:r>
              <a:rPr lang="en-US" sz="2100" dirty="0" smtClean="0"/>
              <a:t>Q2:</a:t>
            </a:r>
          </a:p>
          <a:p>
            <a:pPr lvl="1" algn="just"/>
            <a:r>
              <a:rPr lang="en-US" sz="2100" dirty="0" smtClean="0"/>
              <a:t>Nodes extracted and Graph plotted.</a:t>
            </a:r>
          </a:p>
          <a:p>
            <a:pPr lvl="1" algn="just"/>
            <a:r>
              <a:rPr lang="en-US" sz="2100" dirty="0" smtClean="0"/>
              <a:t>Initial intuition for filtering nodes based on thresholds for similarity metrics was useful for Seeds 1 and 3. Seed 2 filters out only Co-Authorship channel.</a:t>
            </a:r>
          </a:p>
          <a:p>
            <a:pPr lvl="1" algn="just"/>
            <a:r>
              <a:rPr lang="en-US" sz="2100" dirty="0" smtClean="0"/>
              <a:t>Metrics for the Seeds calculated and compared with the Template. However, results are far off.</a:t>
            </a:r>
          </a:p>
          <a:p>
            <a:pPr lvl="1" algn="just"/>
            <a:r>
              <a:rPr lang="en-US" sz="2100" dirty="0" smtClean="0"/>
              <a:t>Channel based Analysis: filter the nodes </a:t>
            </a:r>
            <a:r>
              <a:rPr lang="en-US" sz="2100" dirty="0" err="1" smtClean="0"/>
              <a:t>wrt</a:t>
            </a:r>
            <a:r>
              <a:rPr lang="en-US" sz="2100" dirty="0" smtClean="0"/>
              <a:t> channels(</a:t>
            </a:r>
            <a:r>
              <a:rPr lang="en-US" sz="2100" dirty="0" err="1" smtClean="0"/>
              <a:t>etypes</a:t>
            </a:r>
            <a:r>
              <a:rPr lang="en-US" sz="2100" dirty="0" smtClean="0"/>
              <a:t>) and calculate the Metrics for each channel and compare with Template channels</a:t>
            </a:r>
          </a:p>
          <a:p>
            <a:pPr lvl="1" algn="just"/>
            <a:r>
              <a:rPr lang="en-US" sz="2100" dirty="0" smtClean="0"/>
              <a:t>Intuition: Considering the seed is a hacker:</a:t>
            </a:r>
          </a:p>
          <a:p>
            <a:pPr lvl="2" algn="just"/>
            <a:r>
              <a:rPr lang="en-US" sz="2100" dirty="0" smtClean="0"/>
              <a:t>Not all nodes associated with the seeds might be hackers.</a:t>
            </a:r>
          </a:p>
          <a:p>
            <a:pPr lvl="2" algn="just"/>
            <a:r>
              <a:rPr lang="en-US" sz="2100" dirty="0" smtClean="0"/>
              <a:t>If any channel for the seed graph</a:t>
            </a:r>
            <a:r>
              <a:rPr lang="en-US" sz="2100" dirty="0"/>
              <a:t> </a:t>
            </a:r>
            <a:r>
              <a:rPr lang="en-US" sz="2100" dirty="0" smtClean="0"/>
              <a:t>matches with the channel for the template, the nodes belonging to the channel can be potential hacker networks.</a:t>
            </a:r>
          </a:p>
          <a:p>
            <a:pPr lvl="2" algn="just"/>
            <a:r>
              <a:rPr lang="en-US" sz="2100" dirty="0" smtClean="0"/>
              <a:t>Further analysis on those nodes.</a:t>
            </a:r>
          </a:p>
          <a:p>
            <a:pPr lvl="1"/>
            <a:endParaRPr lang="en-US" dirty="0"/>
          </a:p>
        </p:txBody>
      </p:sp>
    </p:spTree>
    <p:extLst>
      <p:ext uri="{BB962C8B-B14F-4D97-AF65-F5344CB8AC3E}">
        <p14:creationId xmlns:p14="http://schemas.microsoft.com/office/powerpoint/2010/main" val="227148564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xmlns="" val="2280984329"/>
                    </a:ext>
                  </a:extLst>
                </a:gridCol>
                <a:gridCol w="582233">
                  <a:extLst>
                    <a:ext uri="{9D8B030D-6E8A-4147-A177-3AD203B41FA5}">
                      <a16:colId xmlns:a16="http://schemas.microsoft.com/office/drawing/2014/main" xmlns="" val="2131263198"/>
                    </a:ext>
                  </a:extLst>
                </a:gridCol>
                <a:gridCol w="498726">
                  <a:extLst>
                    <a:ext uri="{9D8B030D-6E8A-4147-A177-3AD203B41FA5}">
                      <a16:colId xmlns:a16="http://schemas.microsoft.com/office/drawing/2014/main" xmlns="" val="1097013496"/>
                    </a:ext>
                  </a:extLst>
                </a:gridCol>
                <a:gridCol w="498726">
                  <a:extLst>
                    <a:ext uri="{9D8B030D-6E8A-4147-A177-3AD203B41FA5}">
                      <a16:colId xmlns:a16="http://schemas.microsoft.com/office/drawing/2014/main" xmlns="" val="2987665690"/>
                    </a:ext>
                  </a:extLst>
                </a:gridCol>
                <a:gridCol w="498726">
                  <a:extLst>
                    <a:ext uri="{9D8B030D-6E8A-4147-A177-3AD203B41FA5}">
                      <a16:colId xmlns:a16="http://schemas.microsoft.com/office/drawing/2014/main" xmlns="" val="2828808762"/>
                    </a:ext>
                  </a:extLst>
                </a:gridCol>
                <a:gridCol w="498726">
                  <a:extLst>
                    <a:ext uri="{9D8B030D-6E8A-4147-A177-3AD203B41FA5}">
                      <a16:colId xmlns:a16="http://schemas.microsoft.com/office/drawing/2014/main" xmlns="" val="204906864"/>
                    </a:ext>
                  </a:extLst>
                </a:gridCol>
                <a:gridCol w="498726">
                  <a:extLst>
                    <a:ext uri="{9D8B030D-6E8A-4147-A177-3AD203B41FA5}">
                      <a16:colId xmlns:a16="http://schemas.microsoft.com/office/drawing/2014/main" xmlns="" val="1984915671"/>
                    </a:ext>
                  </a:extLst>
                </a:gridCol>
                <a:gridCol w="498726">
                  <a:extLst>
                    <a:ext uri="{9D8B030D-6E8A-4147-A177-3AD203B41FA5}">
                      <a16:colId xmlns:a16="http://schemas.microsoft.com/office/drawing/2014/main" xmlns="" val="1162398049"/>
                    </a:ext>
                  </a:extLst>
                </a:gridCol>
                <a:gridCol w="498726">
                  <a:extLst>
                    <a:ext uri="{9D8B030D-6E8A-4147-A177-3AD203B41FA5}">
                      <a16:colId xmlns:a16="http://schemas.microsoft.com/office/drawing/2014/main" xmlns=""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xmlns=""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xmlns=""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xmlns=""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xmlns=""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xmlns="" val="915394205"/>
                  </a:ext>
                </a:extLst>
              </a:tr>
            </a:tbl>
          </a:graphicData>
        </a:graphic>
      </p:graphicFrame>
      <p:pic>
        <p:nvPicPr>
          <p:cNvPr id="9" name="Picture 8">
            <a:extLst>
              <a:ext uri="{FF2B5EF4-FFF2-40B4-BE49-F238E27FC236}">
                <a16:creationId xmlns:a16="http://schemas.microsoft.com/office/drawing/2014/main" xmlns=""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3158</TotalTime>
  <Words>3018</Words>
  <Application>Microsoft Office PowerPoint</Application>
  <PresentationFormat>Widescreen</PresentationFormat>
  <Paragraphs>950</Paragraphs>
  <Slides>118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Conclusion (seeds)</vt:lpstr>
      <vt:lpstr>Discussion</vt:lpstr>
      <vt:lpstr>What’s next</vt:lpstr>
      <vt:lpstr>Literature Survey</vt:lpstr>
      <vt:lpstr>Link to all the visualization for measurements</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251</cp:revision>
  <dcterms:created xsi:type="dcterms:W3CDTF">2020-04-21T09:35:12Z</dcterms:created>
  <dcterms:modified xsi:type="dcterms:W3CDTF">2020-05-27T11:39:02Z</dcterms:modified>
</cp:coreProperties>
</file>